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274" r:id="rId2"/>
    <p:sldId id="276" r:id="rId3"/>
    <p:sldId id="610" r:id="rId4"/>
    <p:sldId id="587" r:id="rId5"/>
    <p:sldId id="611" r:id="rId6"/>
    <p:sldId id="612" r:id="rId7"/>
    <p:sldId id="592" r:id="rId8"/>
    <p:sldId id="625" r:id="rId9"/>
    <p:sldId id="619" r:id="rId10"/>
    <p:sldId id="622" r:id="rId11"/>
    <p:sldId id="623" r:id="rId12"/>
    <p:sldId id="626" r:id="rId13"/>
    <p:sldId id="620" r:id="rId14"/>
    <p:sldId id="624" r:id="rId15"/>
    <p:sldId id="586" r:id="rId16"/>
    <p:sldId id="528" r:id="rId17"/>
    <p:sldId id="4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омпютърни програми и интерфейс" id="{F8F9833F-6FC8-435C-B14B-E7C733F5219D}">
          <p14:sldIdLst>
            <p14:sldId id="610"/>
            <p14:sldId id="587"/>
          </p14:sldIdLst>
        </p14:section>
        <p14:section name="Основни елементи на работния плот" id="{ECEDB838-D858-484D-A0E5-E196B3D83A58}">
          <p14:sldIdLst>
            <p14:sldId id="611"/>
            <p14:sldId id="612"/>
          </p14:sldIdLst>
        </p14:section>
        <p14:section name="Основни елементи на прозорците" id="{FF78C96D-2705-4081-93D6-FDF89C9A3D2B}">
          <p14:sldIdLst>
            <p14:sldId id="592"/>
            <p14:sldId id="625"/>
          </p14:sldIdLst>
        </p14:section>
        <p14:section name="Елементи на диалоговите прозорци" id="{EA40DB58-5559-4557-A974-5B40CD4F2292}">
          <p14:sldIdLst>
            <p14:sldId id="619"/>
            <p14:sldId id="622"/>
            <p14:sldId id="623"/>
            <p14:sldId id="626"/>
            <p14:sldId id="620"/>
          </p14:sldIdLst>
        </p14:section>
        <p14:section name="Препоръки" id="{C083B180-62ED-444B-B3F6-383FD971E5C1}">
          <p14:sldIdLst>
            <p14:sldId id="62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80" autoAdjust="0"/>
    <p:restoredTop sz="94609" autoAdjust="0"/>
  </p:normalViewPr>
  <p:slideViewPr>
    <p:cSldViewPr snapToGrid="0" showGuides="1">
      <p:cViewPr varScale="1">
        <p:scale>
          <a:sx n="68" d="100"/>
          <a:sy n="68" d="100"/>
        </p:scale>
        <p:origin x="642" y="6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13.7.2023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7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Елементи на работния плот и прозорците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627028"/>
            <a:ext cx="10965303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Диалог на потребителите с компютърни приложения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9" y="2467156"/>
            <a:ext cx="4188605" cy="23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Картина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95" y="1950853"/>
            <a:ext cx="7209145" cy="45571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диалоговия прозорец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8869680" y="1335024"/>
            <a:ext cx="3125554" cy="585215"/>
          </a:xfrm>
          <a:prstGeom prst="wedgeRoundRectCallout">
            <a:avLst>
              <a:gd name="adj1" fmla="val -49730"/>
              <a:gd name="adj2" fmla="val 120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0113264" y="5596128"/>
            <a:ext cx="1682496" cy="512064"/>
          </a:xfrm>
          <a:prstGeom prst="wedgeRoundRectCallout">
            <a:avLst>
              <a:gd name="adj1" fmla="val -102636"/>
              <a:gd name="adj2" fmla="val 66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90405" y="3937547"/>
            <a:ext cx="2645399" cy="1461803"/>
          </a:xfrm>
          <a:prstGeom prst="wedgeRoundRectCallout">
            <a:avLst>
              <a:gd name="adj1" fmla="val 103677"/>
              <a:gd name="adj2" fmla="val 541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Комбинирана кутия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ComboBox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4756576" y="1337173"/>
            <a:ext cx="1932792" cy="583066"/>
          </a:xfrm>
          <a:prstGeom prst="wedgeRoundRectCallout">
            <a:avLst>
              <a:gd name="adj1" fmla="val -99707"/>
              <a:gd name="adj2" fmla="val 718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432457" y="3783411"/>
            <a:ext cx="1575047" cy="892037"/>
          </a:xfrm>
          <a:prstGeom prst="wedgeRoundRectCallout">
            <a:avLst>
              <a:gd name="adj1" fmla="val -100713"/>
              <a:gd name="adj2" fmla="val 17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5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диалоговия прозорец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09" y="1959760"/>
            <a:ext cx="6561301" cy="4591858"/>
          </a:xfrm>
          <a:prstGeom prst="rect">
            <a:avLst/>
          </a:prstGeom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77688" y="2058321"/>
            <a:ext cx="2526340" cy="572500"/>
          </a:xfrm>
          <a:prstGeom prst="wedgeRoundRectCallout">
            <a:avLst>
              <a:gd name="adj1" fmla="val 64959"/>
              <a:gd name="adj2" fmla="val 1083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696452" y="4424511"/>
            <a:ext cx="1627632" cy="512064"/>
          </a:xfrm>
          <a:prstGeom prst="wedgeRoundRectCallout">
            <a:avLst>
              <a:gd name="adj1" fmla="val -276184"/>
              <a:gd name="adj2" fmla="val 655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77688" y="3574728"/>
            <a:ext cx="2514480" cy="1028050"/>
          </a:xfrm>
          <a:prstGeom prst="wedgeRoundRectCallout">
            <a:avLst>
              <a:gd name="adj1" fmla="val 65732"/>
              <a:gd name="adj2" fmla="val 40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190405" y="1313311"/>
            <a:ext cx="1932792" cy="572500"/>
          </a:xfrm>
          <a:prstGeom prst="wedgeRoundRectCallout">
            <a:avLst>
              <a:gd name="adj1" fmla="val 92406"/>
              <a:gd name="adj2" fmla="val 74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619936" y="3594977"/>
            <a:ext cx="2394376" cy="493776"/>
          </a:xfrm>
          <a:prstGeom prst="wedgeRoundRectCallout">
            <a:avLst>
              <a:gd name="adj1" fmla="val -176376"/>
              <a:gd name="adj2" fmla="val 812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9696452" y="5210055"/>
            <a:ext cx="1416714" cy="493776"/>
          </a:xfrm>
          <a:prstGeom prst="wedgeRoundRectCallout">
            <a:avLst>
              <a:gd name="adj1" fmla="val -188207"/>
              <a:gd name="adj2" fmla="val 67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</a:p>
        </p:txBody>
      </p:sp>
      <p:sp>
        <p:nvSpPr>
          <p:cNvPr id="6" name="Закръглено правоъгълно изнесено означение 15">
            <a:extLst>
              <a:ext uri="{FF2B5EF4-FFF2-40B4-BE49-F238E27FC236}">
                <a16:creationId xmlns:a16="http://schemas.microsoft.com/office/drawing/2014/main" id="{46DF6804-B35C-12F3-AFF0-D52E7AB75292}"/>
              </a:ext>
            </a:extLst>
          </p:cNvPr>
          <p:cNvSpPr/>
          <p:nvPr/>
        </p:nvSpPr>
        <p:spPr bwMode="auto">
          <a:xfrm>
            <a:off x="9619936" y="3574728"/>
            <a:ext cx="2394376" cy="493776"/>
          </a:xfrm>
          <a:prstGeom prst="wedgeRoundRectCallout">
            <a:avLst>
              <a:gd name="adj1" fmla="val -177522"/>
              <a:gd name="adj2" fmla="val -946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Радиобутони</a:t>
            </a:r>
          </a:p>
        </p:txBody>
      </p:sp>
    </p:spTree>
    <p:extLst>
      <p:ext uri="{BB962C8B-B14F-4D97-AF65-F5344CB8AC3E}">
        <p14:creationId xmlns:p14="http://schemas.microsoft.com/office/powerpoint/2010/main" val="3279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646290"/>
            <a:ext cx="8545632" cy="458569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Бутон за избор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избира обекти на </a:t>
            </a:r>
            <a:r>
              <a:rPr lang="bg-BG" dirty="0" smtClean="0"/>
              <a:t>екрана (по подразбиране левия бутон). 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Бутон за опции </a:t>
            </a:r>
            <a:r>
              <a:rPr lang="bg-BG" dirty="0"/>
              <a:t>– отваря </a:t>
            </a:r>
            <a:r>
              <a:rPr lang="bg-BG" dirty="0" smtClean="0"/>
              <a:t>контекстното меню (по подразбиране десен бутон). </a:t>
            </a:r>
          </a:p>
          <a:p>
            <a:pPr>
              <a:buClr>
                <a:schemeClr val="tx1"/>
              </a:buClr>
            </a:pPr>
            <a:r>
              <a:rPr lang="bg-BG" dirty="0"/>
              <a:t>Бутоните на мишката може да </a:t>
            </a:r>
            <a:r>
              <a:rPr lang="bg-BG" b="1" dirty="0" smtClean="0">
                <a:solidFill>
                  <a:schemeClr val="bg1"/>
                </a:solidFill>
              </a:rPr>
              <a:t>разменят</a:t>
            </a:r>
            <a:r>
              <a:rPr lang="bg-BG" dirty="0" smtClean="0"/>
              <a:t> функциите си за удобство при работа </a:t>
            </a:r>
            <a:r>
              <a:rPr lang="bg-BG" dirty="0"/>
              <a:t>с </a:t>
            </a:r>
            <a:r>
              <a:rPr lang="bg-BG" b="1" dirty="0">
                <a:solidFill>
                  <a:schemeClr val="bg1"/>
                </a:solidFill>
              </a:rPr>
              <a:t>лява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дясна</a:t>
            </a:r>
            <a:r>
              <a:rPr lang="bg-BG" dirty="0"/>
              <a:t> </a:t>
            </a:r>
            <a:r>
              <a:rPr lang="bg-BG" dirty="0" smtClean="0"/>
              <a:t>ръка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мишката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3123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Контекстно меню </a:t>
            </a:r>
            <a:r>
              <a:rPr lang="bg-BG" dirty="0" smtClean="0"/>
              <a:t>– предлага	 </a:t>
            </a:r>
            <a:r>
              <a:rPr lang="bg-BG" dirty="0"/>
              <a:t>възможни действия с избрания </a:t>
            </a:r>
            <a:r>
              <a:rPr lang="bg-BG" dirty="0" smtClean="0"/>
              <a:t>в момента обект или група сходни обекти.</a:t>
            </a:r>
          </a:p>
          <a:p>
            <a:pPr>
              <a:buClr>
                <a:schemeClr val="tx1"/>
              </a:buClr>
            </a:pPr>
            <a:r>
              <a:rPr lang="bg-BG" dirty="0" smtClean="0"/>
              <a:t>Отваряне на контекстното меню:</a:t>
            </a:r>
          </a:p>
          <a:p>
            <a:pPr lvl="1">
              <a:buClr>
                <a:schemeClr val="tx1"/>
              </a:buClr>
            </a:pPr>
            <a:r>
              <a:rPr lang="bg-BG" dirty="0" smtClean="0"/>
              <a:t>С бутон за опции на мишката</a:t>
            </a:r>
          </a:p>
          <a:p>
            <a:pPr lvl="1">
              <a:buClr>
                <a:schemeClr val="tx1"/>
              </a:buClr>
            </a:pPr>
            <a:r>
              <a:rPr lang="bg-BG" dirty="0" smtClean="0"/>
              <a:t>С клавиша, разположен между десен </a:t>
            </a:r>
            <a:r>
              <a:rPr lang="en-US" b="1" dirty="0" smtClean="0"/>
              <a:t>Alt</a:t>
            </a:r>
            <a:r>
              <a:rPr lang="en-US" dirty="0" smtClean="0"/>
              <a:t> </a:t>
            </a:r>
            <a:r>
              <a:rPr lang="bg-BG" dirty="0" smtClean="0"/>
              <a:t>и десен</a:t>
            </a:r>
            <a:r>
              <a:rPr lang="en-US" dirty="0" smtClean="0"/>
              <a:t> </a:t>
            </a:r>
            <a:r>
              <a:rPr lang="en-US" b="1" dirty="0" smtClean="0"/>
              <a:t>Ctrl</a:t>
            </a:r>
            <a:endParaRPr lang="bg-BG" b="1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Контекстно меню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86" y="4654199"/>
            <a:ext cx="3731254" cy="1356820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70" y="1775447"/>
            <a:ext cx="4154885" cy="19891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2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5" y="2369241"/>
            <a:ext cx="7538970" cy="42406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Изключване на компютъра</a:t>
            </a:r>
            <a:endParaRPr lang="en-US" dirty="0"/>
          </a:p>
        </p:txBody>
      </p:sp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8118238" y="2416561"/>
            <a:ext cx="2348753" cy="2366454"/>
          </a:xfrm>
          <a:prstGeom prst="wedgeRoundRectCallout">
            <a:avLst>
              <a:gd name="adj1" fmla="val -104848"/>
              <a:gd name="adj2" fmla="val 1067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Натисни бутона:</a:t>
            </a:r>
          </a:p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Захранване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след това</a:t>
            </a:r>
          </a:p>
          <a:p>
            <a:pPr algn="ctr"/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Изключване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4932407"/>
            <a:chOff x="472011" y="1508786"/>
            <a:chExt cx="3799787" cy="4593096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336512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33139" lvl="1" indent="-457200"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bg-BG" sz="3400" dirty="0" smtClean="0">
                  <a:solidFill>
                    <a:schemeClr val="bg2"/>
                  </a:solidFill>
                </a:rPr>
                <a:t>Потребителският интерфейс е система за общуване с КС.</a:t>
              </a:r>
            </a:p>
            <a:p>
              <a:pPr marL="1047439" lvl="1" indent="-571500"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bg-BG" sz="3600" dirty="0" smtClean="0">
                  <a:solidFill>
                    <a:schemeClr val="bg2"/>
                  </a:solidFill>
                </a:rPr>
                <a:t>Основните му </a:t>
              </a:r>
              <a:r>
                <a:rPr lang="bg-BG" sz="3600" dirty="0">
                  <a:solidFill>
                    <a:schemeClr val="bg2"/>
                  </a:solidFill>
                </a:rPr>
                <a:t>елементи </a:t>
              </a:r>
              <a:r>
                <a:rPr lang="bg-BG" sz="3600" dirty="0" smtClean="0">
                  <a:solidFill>
                    <a:schemeClr val="bg2"/>
                  </a:solidFill>
                </a:rPr>
                <a:t>са р</a:t>
              </a:r>
              <a:r>
                <a:rPr lang="bg-BG" sz="3400" dirty="0" smtClean="0">
                  <a:solidFill>
                    <a:schemeClr val="bg2"/>
                  </a:solidFill>
                </a:rPr>
                <a:t>аботен плот, п</a:t>
              </a:r>
              <a:r>
                <a:rPr lang="bg-BG" sz="3200" dirty="0" smtClean="0">
                  <a:solidFill>
                    <a:schemeClr val="bg2"/>
                  </a:solidFill>
                </a:rPr>
                <a:t>розорци и д</a:t>
              </a:r>
              <a:r>
                <a:rPr lang="bg-BG" sz="3600" dirty="0" smtClean="0">
                  <a:solidFill>
                    <a:schemeClr val="bg2"/>
                  </a:solidFill>
                </a:rPr>
                <a:t>иалогови прозорци. </a:t>
              </a:r>
            </a:p>
            <a:p>
              <a:pPr marL="1047439" lvl="1" indent="-571500"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bg-BG" altLang="ko-KR" sz="3600" dirty="0" smtClean="0">
                  <a:solidFill>
                    <a:schemeClr val="bg2"/>
                  </a:solidFill>
                </a:rPr>
                <a:t>Компоненти на прозорците са менюта, бутони, текстови полета, плъзгачи и др.</a:t>
              </a:r>
              <a:endParaRPr lang="ko-KR" altLang="en-US" sz="2399" dirty="0">
                <a:solidFill>
                  <a:schemeClr val="bg2"/>
                </a:solidFill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405738" y="3196364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/>
          </a:bodyPr>
          <a:lstStyle/>
          <a:p>
            <a:r>
              <a:rPr lang="bg-BG" sz="3600" dirty="0"/>
              <a:t>Как </a:t>
            </a:r>
            <a:r>
              <a:rPr lang="bg-BG" sz="3600" b="1" dirty="0">
                <a:solidFill>
                  <a:schemeClr val="bg1"/>
                </a:solidFill>
              </a:rPr>
              <a:t>общуваме</a:t>
            </a:r>
            <a:r>
              <a:rPr lang="bg-BG" sz="3600" dirty="0"/>
              <a:t> с компютъра?</a:t>
            </a:r>
          </a:p>
          <a:p>
            <a:pPr marL="1047439" lvl="1" indent="-571500"/>
            <a:r>
              <a:rPr lang="bg-BG" sz="3400" dirty="0"/>
              <a:t>Операционна система</a:t>
            </a:r>
          </a:p>
          <a:p>
            <a:pPr marL="1047439" lvl="1" indent="-571500"/>
            <a:r>
              <a:rPr lang="bg-BG" sz="3400" dirty="0"/>
              <a:t>Потребителски интерфейс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Основни елементи на:</a:t>
            </a:r>
            <a:endParaRPr lang="en-US" sz="36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/>
              <a:t>Работния плот</a:t>
            </a:r>
            <a:endParaRPr lang="en-US" sz="34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200" dirty="0"/>
              <a:t>Прозорците</a:t>
            </a:r>
            <a:endParaRPr lang="en-US" sz="32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dirty="0"/>
              <a:t>Диалоговите прозорци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846515"/>
            <a:ext cx="10961783" cy="768084"/>
          </a:xfrm>
        </p:spPr>
        <p:txBody>
          <a:bodyPr/>
          <a:lstStyle/>
          <a:p>
            <a:r>
              <a:rPr lang="bg-BG" sz="5400" dirty="0"/>
              <a:t>Как общуваме с компютъра?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8" y="5660958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Операционна система и интерфейс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13" y="532656"/>
            <a:ext cx="7590371" cy="42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Компютърна програма </a:t>
            </a:r>
            <a:r>
              <a:rPr lang="bg-BG" sz="3400" dirty="0"/>
              <a:t>– последователност от </a:t>
            </a:r>
            <a:r>
              <a:rPr lang="bg-BG" sz="3400" b="1" dirty="0">
                <a:solidFill>
                  <a:schemeClr val="bg1"/>
                </a:solidFill>
              </a:rPr>
              <a:t>инструкции</a:t>
            </a:r>
            <a:r>
              <a:rPr lang="bg-BG" sz="3400" dirty="0"/>
              <a:t> за решаване на проблем от компютъра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Операционна система </a:t>
            </a:r>
            <a:r>
              <a:rPr lang="bg-BG" sz="3400" dirty="0"/>
              <a:t>(системен софтуер) – управлява всички компоненти на КС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bg-BG" dirty="0"/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Как общуваме с компютъра?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33425"/>
            <a:ext cx="10961783" cy="768084"/>
          </a:xfrm>
        </p:spPr>
        <p:txBody>
          <a:bodyPr/>
          <a:lstStyle/>
          <a:p>
            <a:r>
              <a:rPr lang="bg-BG" dirty="0"/>
              <a:t>Елементи на началния екран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92949"/>
            <a:ext cx="10961783" cy="675365"/>
          </a:xfrm>
        </p:spPr>
        <p:txBody>
          <a:bodyPr/>
          <a:lstStyle/>
          <a:p>
            <a:r>
              <a:rPr lang="bg-BG" dirty="0"/>
              <a:t>Работен плот и лента на задачите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4" y="453973"/>
            <a:ext cx="7328027" cy="41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Картина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96" y="1374042"/>
            <a:ext cx="7692882" cy="432724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Начален екран или Работен </a:t>
            </a:r>
            <a:r>
              <a:rPr lang="bg-BG" dirty="0"/>
              <a:t>плот (</a:t>
            </a:r>
            <a:r>
              <a:rPr lang="en-US" dirty="0"/>
              <a:t>Desktop</a:t>
            </a:r>
            <a:r>
              <a:rPr lang="bg-BG" dirty="0" smtClean="0"/>
              <a:t>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9797444" y="3604784"/>
            <a:ext cx="2197790" cy="1379592"/>
          </a:xfrm>
          <a:prstGeom prst="wedgeRoundRectCallout">
            <a:avLst>
              <a:gd name="adj1" fmla="val -64235"/>
              <a:gd name="adj2" fmla="val 939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2" y="1936376"/>
            <a:ext cx="2014916" cy="923255"/>
          </a:xfrm>
          <a:prstGeom prst="wedgeRoundRectCallout">
            <a:avLst>
              <a:gd name="adj1" fmla="val 61854"/>
              <a:gd name="adj2" fmla="val -227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2" y="3762296"/>
            <a:ext cx="2177894" cy="532284"/>
          </a:xfrm>
          <a:prstGeom prst="wedgeRoundRectCallout">
            <a:avLst>
              <a:gd name="adj1" fmla="val 160579"/>
              <a:gd name="adj2" fmla="val 154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 меню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4293860" y="5906652"/>
            <a:ext cx="1571356" cy="459692"/>
          </a:xfrm>
          <a:prstGeom prst="wedgeRoundRectCallout">
            <a:avLst>
              <a:gd name="adj1" fmla="val 37060"/>
              <a:gd name="adj2" fmla="val -1029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Търсене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617898" y="5838912"/>
            <a:ext cx="3948514" cy="595172"/>
          </a:xfrm>
          <a:prstGeom prst="wedgeRoundRectCallout">
            <a:avLst>
              <a:gd name="adj1" fmla="val -73563"/>
              <a:gd name="adj2" fmla="val -712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бърз достъп</a:t>
            </a:r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7" y="4738854"/>
            <a:ext cx="10961783" cy="768084"/>
          </a:xfrm>
        </p:spPr>
        <p:txBody>
          <a:bodyPr/>
          <a:lstStyle/>
          <a:p>
            <a:r>
              <a:rPr lang="bg-BG" dirty="0"/>
              <a:t>Основни елементи на прозорците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656" y="5658252"/>
            <a:ext cx="11436683" cy="675365"/>
          </a:xfrm>
        </p:spPr>
        <p:txBody>
          <a:bodyPr/>
          <a:lstStyle/>
          <a:p>
            <a:r>
              <a:rPr lang="bg-BG" sz="4000" dirty="0"/>
              <a:t>Менюта, ленти, бутони, плъзгачи, области и екрани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338822"/>
            <a:ext cx="2324100" cy="2638425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1" y="720572"/>
            <a:ext cx="6203852" cy="37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27" y="1820614"/>
            <a:ext cx="6524625" cy="4457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Основни елементи на прозореца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61178" y="1412244"/>
            <a:ext cx="1932792" cy="493776"/>
          </a:xfrm>
          <a:prstGeom prst="wedgeRoundRectCallout">
            <a:avLst>
              <a:gd name="adj1" fmla="val 96388"/>
              <a:gd name="adj2" fmla="val 57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9597803" y="1243171"/>
            <a:ext cx="1365161" cy="585558"/>
          </a:xfrm>
          <a:prstGeom prst="wedgeRoundRectCallout">
            <a:avLst>
              <a:gd name="adj1" fmla="val -89309"/>
              <a:gd name="adj2" fmla="val 53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261178" y="2127302"/>
            <a:ext cx="1758462" cy="415115"/>
          </a:xfrm>
          <a:prstGeom prst="wedgeRoundRectCallout">
            <a:avLst>
              <a:gd name="adj1" fmla="val 105567"/>
              <a:gd name="adj2" fmla="val 523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597803" y="1982992"/>
            <a:ext cx="2034403" cy="912298"/>
          </a:xfrm>
          <a:prstGeom prst="wedgeRoundRectCallout">
            <a:avLst>
              <a:gd name="adj1" fmla="val -129624"/>
              <a:gd name="adj2" fmla="val 113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261179" y="3607977"/>
            <a:ext cx="2630648" cy="1004919"/>
          </a:xfrm>
          <a:prstGeom prst="wedgeRoundRectCallout">
            <a:avLst>
              <a:gd name="adj1" fmla="val 56847"/>
              <a:gd name="adj2" fmla="val 19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9602347" y="4720972"/>
            <a:ext cx="1575047" cy="892037"/>
          </a:xfrm>
          <a:prstGeom prst="wedgeRoundRectCallout">
            <a:avLst>
              <a:gd name="adj1" fmla="val -131448"/>
              <a:gd name="adj2" fmla="val -392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Закръглено правоъгълно изнесено означение 18"/>
          <p:cNvSpPr/>
          <p:nvPr/>
        </p:nvSpPr>
        <p:spPr bwMode="auto">
          <a:xfrm>
            <a:off x="9602347" y="3207143"/>
            <a:ext cx="1513917" cy="669005"/>
          </a:xfrm>
          <a:prstGeom prst="wedgeRoundRectCallout">
            <a:avLst>
              <a:gd name="adj1" fmla="val -65922"/>
              <a:gd name="adj2" fmla="val 95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Плъзгач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216768" y="5166990"/>
            <a:ext cx="2238966" cy="829774"/>
          </a:xfrm>
          <a:prstGeom prst="wedgeRoundRectCallout">
            <a:avLst>
              <a:gd name="adj1" fmla="val 71407"/>
              <a:gd name="adj2" fmla="val 623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 за съобщения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 правоъгълник 7"/>
          <p:cNvSpPr/>
          <p:nvPr/>
        </p:nvSpPr>
        <p:spPr bwMode="auto">
          <a:xfrm>
            <a:off x="4037428" y="2242984"/>
            <a:ext cx="3854547" cy="392314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3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2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62" y="4954176"/>
            <a:ext cx="11756725" cy="768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5400" dirty="0"/>
              <a:t>Елементи на диалоговите прозорците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722260"/>
            <a:ext cx="10961783" cy="675365"/>
          </a:xfrm>
        </p:spPr>
        <p:txBody>
          <a:bodyPr/>
          <a:lstStyle/>
          <a:p>
            <a:r>
              <a:rPr lang="bg-BG" sz="3600" dirty="0"/>
              <a:t>Радиобутони, текстово поле, отметки, бутони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40" y="560959"/>
            <a:ext cx="5994316" cy="4191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2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5865</TotalTime>
  <Words>456</Words>
  <Application>Microsoft Office PowerPoint</Application>
  <PresentationFormat>Широк екран</PresentationFormat>
  <Paragraphs>107</Paragraphs>
  <Slides>17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Диалог на потребителите с компютърни приложения</vt:lpstr>
      <vt:lpstr>Съдържание</vt:lpstr>
      <vt:lpstr>Презентация на PowerPoint</vt:lpstr>
      <vt:lpstr>Как общуваме с компютъра?</vt:lpstr>
      <vt:lpstr>Презентация на PowerPoint</vt:lpstr>
      <vt:lpstr>Начален екран или Работен плот (Desktop)</vt:lpstr>
      <vt:lpstr>Презентация на PowerPoint</vt:lpstr>
      <vt:lpstr>Основни елементи на прозореца</vt:lpstr>
      <vt:lpstr>Презентация на PowerPoint</vt:lpstr>
      <vt:lpstr>Елементи на диалоговия прозорец (1)</vt:lpstr>
      <vt:lpstr>Елементи на диалоговия прозорец (2)</vt:lpstr>
      <vt:lpstr>Работа с мишката</vt:lpstr>
      <vt:lpstr>Контекстно меню</vt:lpstr>
      <vt:lpstr>Изключване на компютъра</vt:lpstr>
      <vt:lpstr>Обобщение</vt:lpstr>
      <vt:lpstr>Презентация на PowerPoint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Muharem</cp:lastModifiedBy>
  <cp:revision>514</cp:revision>
  <dcterms:created xsi:type="dcterms:W3CDTF">2018-05-23T13:08:44Z</dcterms:created>
  <dcterms:modified xsi:type="dcterms:W3CDTF">2023-07-13T15:03:42Z</dcterms:modified>
  <cp:category>computer programming, programming</cp:category>
</cp:coreProperties>
</file>